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252" y="1214628"/>
            <a:ext cx="9683496" cy="4415028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068" y="1266443"/>
            <a:ext cx="9579864" cy="4311396"/>
          </a:xfrm>
          <a:prstGeom prst="rect">
            <a:avLst/>
          </a:prstGeom>
        </p:spPr>
      </p:pic>
      <p:sp>
        <p:nvSpPr>
          <p:cNvPr id="6" name="object 1"/>
          <p:cNvSpPr/>
          <p:nvPr/>
        </p:nvSpPr>
        <p:spPr>
          <a:xfrm>
            <a:off x="1444752" y="1408176"/>
            <a:ext cx="9302496" cy="4041648"/>
          </a:xfrm>
          <a:custGeom>
            <a:avLst/>
            <a:gdLst/>
            <a:ahLst/>
            <a:cxnLst/>
            <a:rect l="l" t="t" r="r" b="b"/>
            <a:pathLst>
              <a:path w="9302496" h="4041648">
                <a:moveTo>
                  <a:pt x="3048" y="4038600"/>
                </a:moveTo>
                <a:lnTo>
                  <a:pt x="3048" y="3048"/>
                </a:lnTo>
                <a:lnTo>
                  <a:pt x="9299448" y="3048"/>
                </a:lnTo>
                <a:lnTo>
                  <a:pt x="9299448" y="4038600"/>
                </a:lnTo>
                <a:lnTo>
                  <a:pt x="3048" y="403860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2"/>
          <p:cNvSpPr/>
          <p:nvPr/>
        </p:nvSpPr>
        <p:spPr>
          <a:xfrm>
            <a:off x="5135880" y="1267968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39" h="731520">
                <a:moveTo>
                  <a:pt x="0" y="731520"/>
                </a:moveTo>
                <a:lnTo>
                  <a:pt x="0" y="0"/>
                </a:lnTo>
                <a:lnTo>
                  <a:pt x="1920239" y="0"/>
                </a:lnTo>
                <a:lnTo>
                  <a:pt x="1920239" y="731520"/>
                </a:lnTo>
                <a:lnTo>
                  <a:pt x="0" y="731520"/>
                </a:lnTo>
                <a:close/>
              </a:path>
            </a:pathLst>
          </a:custGeom>
          <a:solidFill>
            <a:srgbClr val="92B0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3"/>
          <p:cNvSpPr/>
          <p:nvPr/>
        </p:nvSpPr>
        <p:spPr>
          <a:xfrm>
            <a:off x="5247132" y="1264920"/>
            <a:ext cx="6096" cy="646176"/>
          </a:xfrm>
          <a:custGeom>
            <a:avLst/>
            <a:gdLst/>
            <a:ahLst/>
            <a:cxnLst/>
            <a:rect l="l" t="t" r="r" b="b"/>
            <a:pathLst>
              <a:path w="6096" h="646176">
                <a:moveTo>
                  <a:pt x="3048" y="3048"/>
                </a:moveTo>
                <a:lnTo>
                  <a:pt x="3048" y="643128"/>
                </a:lnTo>
              </a:path>
            </a:pathLst>
          </a:custGeom>
          <a:ln w="6096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6938772" y="1264920"/>
            <a:ext cx="6095" cy="646176"/>
          </a:xfrm>
          <a:custGeom>
            <a:avLst/>
            <a:gdLst/>
            <a:ahLst/>
            <a:cxnLst/>
            <a:rect l="l" t="t" r="r" b="b"/>
            <a:pathLst>
              <a:path w="6095" h="646176">
                <a:moveTo>
                  <a:pt x="3047" y="3048"/>
                </a:moveTo>
                <a:lnTo>
                  <a:pt x="3047" y="643128"/>
                </a:lnTo>
              </a:path>
            </a:pathLst>
          </a:custGeom>
          <a:ln w="6096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5"/>
          <p:cNvSpPr/>
          <p:nvPr/>
        </p:nvSpPr>
        <p:spPr>
          <a:xfrm>
            <a:off x="5247132" y="1909572"/>
            <a:ext cx="1697735" cy="6096"/>
          </a:xfrm>
          <a:custGeom>
            <a:avLst/>
            <a:gdLst/>
            <a:ahLst/>
            <a:cxnLst/>
            <a:rect l="l" t="t" r="r" b="b"/>
            <a:pathLst>
              <a:path w="1697735" h="6096">
                <a:moveTo>
                  <a:pt x="3048" y="3048"/>
                </a:moveTo>
                <a:lnTo>
                  <a:pt x="1694687" y="3048"/>
                </a:lnTo>
              </a:path>
            </a:pathLst>
          </a:custGeom>
          <a:ln w="6096">
            <a:solidFill>
              <a:srgbClr val="32323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3173222" y="2826944"/>
            <a:ext cx="6087360" cy="8380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109" spc="10" dirty="0">
                <a:solidFill>
                  <a:srgbClr val="323232"/>
                </a:solidFill>
                <a:latin typeface="Garamond"/>
                <a:cs typeface="Garamond"/>
              </a:rPr>
              <a:t>PREPOSITION</a:t>
            </a:r>
            <a:endParaRPr sz="71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1651622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TIME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213901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After </a:t>
            </a:r>
            <a:r>
              <a:rPr sz="2800" spc="10" dirty="0">
                <a:latin typeface="Garamond"/>
                <a:cs typeface="Garamond"/>
              </a:rPr>
              <a:t>his death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262956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Wait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till </a:t>
            </a:r>
            <a:r>
              <a:rPr sz="2800" spc="10" dirty="0">
                <a:latin typeface="Garamond"/>
                <a:cs typeface="Garamond"/>
              </a:rPr>
              <a:t>tomorrow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2190284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800" spc="10" dirty="0">
                <a:latin typeface="Garamond"/>
                <a:cs typeface="Garamond"/>
              </a:rPr>
              <a:t>many years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73606" y="3794649"/>
            <a:ext cx="2399450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800" spc="10" dirty="0">
                <a:latin typeface="Garamond"/>
                <a:cs typeface="Garamond"/>
              </a:rPr>
              <a:t>three o’ clock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73606" y="4335669"/>
            <a:ext cx="2407650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Towards </a:t>
            </a:r>
            <a:r>
              <a:rPr sz="2800" spc="10" dirty="0">
                <a:latin typeface="Garamond"/>
                <a:cs typeface="Garamond"/>
              </a:rPr>
              <a:t>evening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852341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AGENCY, INSTRUMENTALITY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293443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Sell goods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auction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247477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Destroyed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800" spc="10" dirty="0">
                <a:latin typeface="Garamond"/>
                <a:cs typeface="Garamond"/>
              </a:rPr>
              <a:t>fire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2568884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Cut it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 </a:t>
            </a:r>
            <a:r>
              <a:rPr sz="2800" spc="10" dirty="0">
                <a:latin typeface="Garamond"/>
                <a:cs typeface="Garamond"/>
              </a:rPr>
              <a:t>a knife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73606" y="3794649"/>
            <a:ext cx="3219055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Sent the parcel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800" spc="10" dirty="0">
                <a:latin typeface="Garamond"/>
                <a:cs typeface="Garamond"/>
              </a:rPr>
              <a:t>post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2792754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MANNER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229723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Dying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800" spc="10" dirty="0">
                <a:latin typeface="Garamond"/>
                <a:cs typeface="Garamond"/>
              </a:rPr>
              <a:t>inches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293304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Fought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 </a:t>
            </a:r>
            <a:r>
              <a:rPr sz="2800" spc="10" dirty="0">
                <a:latin typeface="Garamond"/>
                <a:cs typeface="Garamond"/>
              </a:rPr>
              <a:t>courage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2085725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Won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 </a:t>
            </a:r>
            <a:r>
              <a:rPr sz="2800" spc="10" dirty="0">
                <a:latin typeface="Garamond"/>
                <a:cs typeface="Garamond"/>
              </a:rPr>
              <a:t>ease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769394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CAUSE, REASON, PURPOSE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256110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Died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from </a:t>
            </a:r>
            <a:r>
              <a:rPr sz="2800" spc="10" dirty="0">
                <a:latin typeface="Garamond"/>
                <a:cs typeface="Garamond"/>
              </a:rPr>
              <a:t>fatigue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254091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Shivers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 </a:t>
            </a:r>
            <a:r>
              <a:rPr sz="2800" spc="10" dirty="0">
                <a:latin typeface="Garamond"/>
                <a:cs typeface="Garamond"/>
              </a:rPr>
              <a:t>fever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4526035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Laboured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800" spc="10" dirty="0">
                <a:latin typeface="Garamond"/>
                <a:cs typeface="Garamond"/>
              </a:rPr>
              <a:t>good of  humanity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73606" y="3794649"/>
            <a:ext cx="2758324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Did it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800" spc="10" dirty="0">
                <a:latin typeface="Garamond"/>
                <a:cs typeface="Garamond"/>
              </a:rPr>
              <a:t>our good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3705781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POSSESSION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314823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 mosque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of </a:t>
            </a:r>
            <a:r>
              <a:rPr sz="2800" spc="10" dirty="0">
                <a:latin typeface="Garamond"/>
                <a:cs typeface="Garamond"/>
              </a:rPr>
              <a:t>Omar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241552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A man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of </a:t>
            </a:r>
            <a:r>
              <a:rPr sz="2800" spc="10" dirty="0">
                <a:latin typeface="Garamond"/>
                <a:cs typeface="Garamond"/>
              </a:rPr>
              <a:t>means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3072414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 boy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 </a:t>
            </a:r>
            <a:r>
              <a:rPr sz="2800" spc="10" dirty="0">
                <a:latin typeface="Garamond"/>
                <a:cs typeface="Garamond"/>
              </a:rPr>
              <a:t>red hair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1006011"/>
            <a:ext cx="9407097" cy="4998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10" spc="10" dirty="0">
                <a:solidFill>
                  <a:srgbClr val="323232"/>
                </a:solidFill>
                <a:latin typeface="Garamond"/>
                <a:cs typeface="Garamond"/>
              </a:rPr>
              <a:t>MEASURE, STANDARD, RATE, VALUE</a:t>
            </a:r>
            <a:endParaRPr sz="42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513775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1. I am taller than you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800" spc="10" dirty="0">
                <a:latin typeface="Garamond"/>
                <a:cs typeface="Garamond"/>
              </a:rPr>
              <a:t>two inches.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402264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2. He charges interest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9%.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253112"/>
            <a:ext cx="3842874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3. Cloth is sold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800" spc="10" dirty="0">
                <a:latin typeface="Garamond"/>
                <a:cs typeface="Garamond"/>
              </a:rPr>
              <a:t>the yard.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743351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CONTRAST, CONCESSION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570217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800" spc="10" dirty="0">
                <a:latin typeface="Garamond"/>
                <a:cs typeface="Garamond"/>
              </a:rPr>
              <a:t>one enemy he has a hundred friends.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449833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 </a:t>
            </a:r>
            <a:r>
              <a:rPr sz="2800" spc="10" dirty="0">
                <a:latin typeface="Garamond"/>
                <a:cs typeface="Garamond"/>
              </a:rPr>
              <a:t>all his faults, I admire him.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4424292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After </a:t>
            </a:r>
            <a:r>
              <a:rPr sz="2800" spc="10" dirty="0">
                <a:latin typeface="Garamond"/>
                <a:cs typeface="Garamond"/>
              </a:rPr>
              <a:t>every effort, one may fail.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710990"/>
            <a:ext cx="8123319" cy="12233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300" spc="10" dirty="0">
                <a:solidFill>
                  <a:srgbClr val="323232"/>
                </a:solidFill>
                <a:latin typeface="Garamond"/>
                <a:cs typeface="Garamond"/>
              </a:rPr>
              <a:t>INFERENCE, MOTIVE, SOURCE,</a:t>
            </a:r>
            <a:endParaRPr sz="4300">
              <a:latin typeface="Garamond"/>
              <a:cs typeface="Garamond"/>
            </a:endParaRPr>
          </a:p>
          <a:p>
            <a:pPr marL="0">
              <a:lnSpc>
                <a:spcPct val="100000"/>
              </a:lnSpc>
            </a:pPr>
            <a:r>
              <a:rPr sz="4300" spc="10" dirty="0">
                <a:solidFill>
                  <a:srgbClr val="323232"/>
                </a:solidFill>
                <a:latin typeface="Garamond"/>
                <a:cs typeface="Garamond"/>
              </a:rPr>
              <a:t>ORIGIN</a:t>
            </a:r>
            <a:endParaRPr sz="43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695717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From </a:t>
            </a:r>
            <a:r>
              <a:rPr sz="2800" spc="10" dirty="0">
                <a:latin typeface="Garamond"/>
                <a:cs typeface="Garamond"/>
              </a:rPr>
              <a:t>what I know of  him, I hesitate to trust him.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416104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His skill comes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from </a:t>
            </a:r>
            <a:r>
              <a:rPr sz="2800" spc="10" dirty="0">
                <a:latin typeface="Garamond"/>
                <a:cs typeface="Garamond"/>
              </a:rPr>
              <a:t>practise.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4128329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Light emanates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from </a:t>
            </a:r>
            <a:r>
              <a:rPr sz="2800" spc="10" dirty="0">
                <a:latin typeface="Garamond"/>
                <a:cs typeface="Garamond"/>
              </a:rPr>
              <a:t>the sun.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307513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OPPOSITE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465496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 </a:t>
            </a:r>
            <a:r>
              <a:rPr sz="2800" spc="10" dirty="0">
                <a:latin typeface="Garamond"/>
                <a:cs typeface="Garamond"/>
              </a:rPr>
              <a:t>Ram is sitting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opposite </a:t>
            </a:r>
            <a:r>
              <a:rPr sz="2800" spc="10" dirty="0">
                <a:latin typeface="Garamond"/>
                <a:cs typeface="Garamond"/>
              </a:rPr>
              <a:t>Shyam.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452077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 </a:t>
            </a:r>
            <a:r>
              <a:rPr sz="2800" spc="10" dirty="0">
                <a:latin typeface="Garamond"/>
                <a:cs typeface="Garamond"/>
              </a:rPr>
              <a:t>His house is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opposite </a:t>
            </a:r>
            <a:r>
              <a:rPr sz="2800" spc="10" dirty="0">
                <a:latin typeface="Garamond"/>
                <a:cs typeface="Garamond"/>
              </a:rPr>
              <a:t>to ours.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3993047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IN FRONT OF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584299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 </a:t>
            </a:r>
            <a:r>
              <a:rPr sz="2800" spc="10" dirty="0">
                <a:latin typeface="Garamond"/>
                <a:cs typeface="Garamond"/>
              </a:rPr>
              <a:t>He parked the car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front of </a:t>
            </a:r>
            <a:r>
              <a:rPr sz="2800" spc="10" dirty="0">
                <a:latin typeface="Garamond"/>
                <a:cs typeface="Garamond"/>
              </a:rPr>
              <a:t>the hotel.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653728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 </a:t>
            </a:r>
            <a:r>
              <a:rPr sz="2800" spc="10" dirty="0">
                <a:latin typeface="Garamond"/>
                <a:cs typeface="Garamond"/>
              </a:rPr>
              <a:t>He put the plates on the table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front of </a:t>
            </a:r>
            <a:r>
              <a:rPr sz="2800" spc="10" dirty="0">
                <a:latin typeface="Garamond"/>
                <a:cs typeface="Garamond"/>
              </a:rPr>
              <a:t>us.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" name="object 6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158544" y="968025"/>
            <a:ext cx="3805806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DEFINITION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171335"/>
            <a:ext cx="980333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A preposition links nouns, pronouns, and phrases to other words in a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41374" y="2598055"/>
            <a:ext cx="134757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sentence.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139075"/>
            <a:ext cx="868940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It describes a relationship between other words in a sentence.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36803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73606" y="3680349"/>
            <a:ext cx="280938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It is a letter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800" spc="10" dirty="0">
                <a:latin typeface="Garamond"/>
                <a:cs typeface="Garamond"/>
              </a:rPr>
              <a:t>you.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544" y="42213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73606" y="4221369"/>
            <a:ext cx="3594597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This book is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the table.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58544" y="4762389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673606" y="4762389"/>
            <a:ext cx="331070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They met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before </a:t>
            </a:r>
            <a:r>
              <a:rPr sz="2800" spc="10" dirty="0">
                <a:latin typeface="Garamond"/>
                <a:cs typeface="Garamond"/>
              </a:rPr>
              <a:t>lunch.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1788850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OVER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9642120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to talk about a movement from one side of  a place to another,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41374" y="2598055"/>
            <a:ext cx="337621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such as surfaces or lines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13907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3139075"/>
            <a:ext cx="617578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I shall jump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over </a:t>
            </a:r>
            <a:r>
              <a:rPr sz="2800" spc="10" dirty="0">
                <a:latin typeface="Garamond"/>
                <a:cs typeface="Garamond"/>
              </a:rPr>
              <a:t>the wall and open the gate.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6803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680349"/>
            <a:ext cx="4287786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 aircraft flew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over </a:t>
            </a:r>
            <a:r>
              <a:rPr sz="2800" spc="10" dirty="0">
                <a:latin typeface="Garamond"/>
                <a:cs typeface="Garamond"/>
              </a:rPr>
              <a:t>the lake.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2356062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ACROSS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9252230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to express position in relation to something which stretches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41374" y="2598055"/>
            <a:ext cx="5041240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from one side of  a place to another.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13907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3139075"/>
            <a:ext cx="499697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There was a barrier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across </a:t>
            </a:r>
            <a:r>
              <a:rPr sz="2800" spc="10" dirty="0">
                <a:latin typeface="Garamond"/>
                <a:cs typeface="Garamond"/>
              </a:rPr>
              <a:t>the road.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6803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680349"/>
            <a:ext cx="4085588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 bank is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across </a:t>
            </a:r>
            <a:r>
              <a:rPr sz="2800" spc="10" dirty="0">
                <a:latin typeface="Garamond"/>
                <a:cs typeface="Garamond"/>
              </a:rPr>
              <a:t>the street.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2331666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ALONG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643280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to show the movement following a line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354728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He walked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along </a:t>
            </a:r>
            <a:r>
              <a:rPr sz="2800" spc="10" dirty="0">
                <a:latin typeface="Garamond"/>
                <a:cs typeface="Garamond"/>
              </a:rPr>
              <a:t>the line.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4803737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They were walking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along </a:t>
            </a:r>
            <a:r>
              <a:rPr sz="2800" spc="10" dirty="0">
                <a:latin typeface="Garamond"/>
                <a:cs typeface="Garamond"/>
              </a:rPr>
              <a:t>the road.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794649"/>
            <a:ext cx="7372404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Well-wishers began placing flowers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along </a:t>
            </a:r>
            <a:r>
              <a:rPr sz="2800" spc="10" dirty="0">
                <a:latin typeface="Garamond"/>
                <a:cs typeface="Garamond"/>
              </a:rPr>
              <a:t>the railings.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73606" y="4335669"/>
            <a:ext cx="6548337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Somewhere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along </a:t>
            </a:r>
            <a:r>
              <a:rPr sz="2800" spc="10" dirty="0">
                <a:latin typeface="Garamond"/>
                <a:cs typeface="Garamond"/>
              </a:rPr>
              <a:t>the path, there is a sign post.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100333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TO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972094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Indicates movement with the aim of  a specific destination which can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41374" y="2598055"/>
            <a:ext cx="307438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be a place or an event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13907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3139075"/>
            <a:ext cx="423383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I am going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sz="2800" spc="10" dirty="0">
                <a:latin typeface="Garamond"/>
                <a:cs typeface="Garamond"/>
              </a:rPr>
              <a:t>USA tomorrow.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6803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680349"/>
            <a:ext cx="3859369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Are you going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sz="2800" spc="10" dirty="0">
                <a:latin typeface="Garamond"/>
                <a:cs typeface="Garamond"/>
              </a:rPr>
              <a:t>the party?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42213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73606" y="4221369"/>
            <a:ext cx="436493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What time did you go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sz="2800" spc="10" dirty="0">
                <a:latin typeface="Garamond"/>
                <a:cs typeface="Garamond"/>
              </a:rPr>
              <a:t>work?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544" y="4762389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73606" y="4762389"/>
            <a:ext cx="540647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Can you tell me the way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sz="2800" spc="10" dirty="0">
                <a:latin typeface="Garamond"/>
                <a:cs typeface="Garamond"/>
              </a:rPr>
              <a:t>the station?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1931568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UP TO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656170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Often used to express movement to a person.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763544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1. She came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up to </a:t>
            </a:r>
            <a:r>
              <a:rPr sz="2800" spc="10" dirty="0">
                <a:latin typeface="Garamond"/>
                <a:cs typeface="Garamond"/>
              </a:rPr>
              <a:t>me and asked me what the time was.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3022688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TOWARDS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642676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Indicates movement in a particular direction.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931501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She was carrying a suitcase and walking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towards </a:t>
            </a:r>
            <a:r>
              <a:rPr sz="2800" spc="10" dirty="0">
                <a:latin typeface="Garamond"/>
                <a:cs typeface="Garamond"/>
              </a:rPr>
              <a:t>the railway station.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4491751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He hit the ball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towards </a:t>
            </a:r>
            <a:r>
              <a:rPr sz="2800" spc="10" dirty="0">
                <a:latin typeface="Garamond"/>
                <a:cs typeface="Garamond"/>
              </a:rPr>
              <a:t>the goal.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885990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AT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1698006"/>
            <a:ext cx="3453936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a precise time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238763"/>
            <a:ext cx="331666" cy="325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238763"/>
            <a:ext cx="1756669" cy="325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3 o’clock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2780300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2780300"/>
            <a:ext cx="119590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9 am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321320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321320"/>
            <a:ext cx="148353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sunrise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3862594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73606" y="3862594"/>
            <a:ext cx="1227867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night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544" y="4403614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73606" y="4403614"/>
            <a:ext cx="2204725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moment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4944634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6.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4944634"/>
            <a:ext cx="1531470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present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58544" y="5486010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7.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673606" y="5486010"/>
            <a:ext cx="243553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same time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885990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AT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253247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a point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194550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corner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2212643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bus stop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794649"/>
            <a:ext cx="2215732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entrance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73606" y="4335669"/>
            <a:ext cx="3186909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top of  the page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544" y="4876427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73606" y="4876427"/>
            <a:ext cx="2502291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crossroads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5418039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6.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5418039"/>
            <a:ext cx="321176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the end of  the road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2421932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AT vs IN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406646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AT is used for a small place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72735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IN is used for a big place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3253112"/>
            <a:ext cx="4284504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He lives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Alwar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Rajasthan.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794649"/>
            <a:ext cx="6529656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A temple is situated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Madurai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Tamil Nadu.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2421932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AT vs IN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74901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AT shows stable position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16986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IN shows movement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3253112"/>
            <a:ext cx="2169127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She is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800" spc="10" dirty="0">
                <a:latin typeface="Garamond"/>
                <a:cs typeface="Garamond"/>
              </a:rPr>
              <a:t>home.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794649"/>
            <a:ext cx="3043508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 taxi is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motion.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7458524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KINDS OF PREPOSITIONS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288649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Simple Preposition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52779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Compound Preposition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253112"/>
            <a:ext cx="2873538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Phrase Preposition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794649"/>
            <a:ext cx="3233779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Participle Preposition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840124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IN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60591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enclosed space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194043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garden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1249800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Delhi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794649"/>
            <a:ext cx="1193318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India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73606" y="4335669"/>
            <a:ext cx="1126916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a car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544" y="4876427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73606" y="4876427"/>
            <a:ext cx="1780763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my wallet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5418039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6.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5418039"/>
            <a:ext cx="123592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a box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840124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IN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724347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long periods, centuries, years and months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114753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1990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2720788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next century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794649"/>
            <a:ext cx="2066844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Ice Age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73606" y="4335669"/>
            <a:ext cx="1563679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past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544" y="4876427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73606" y="4876427"/>
            <a:ext cx="2189825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morning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5418039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6.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5418039"/>
            <a:ext cx="231860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mornings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840124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IN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468965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existing state of  things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3960063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He is swimming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river.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4725508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There are 25 students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class.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110107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55194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days and dates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162801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Sunday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1886251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Tuesdays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794649"/>
            <a:ext cx="802427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6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386838" y="3789027"/>
            <a:ext cx="247584" cy="2178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50" spc="10" dirty="0">
                <a:latin typeface="Garamond"/>
                <a:cs typeface="Garamond"/>
              </a:rPr>
              <a:t>th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667254" y="3794649"/>
            <a:ext cx="971887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March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73606" y="4335669"/>
            <a:ext cx="3235518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Independence Day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4876427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4876427"/>
            <a:ext cx="2283229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my birthday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158544" y="5418039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6.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673606" y="5418039"/>
            <a:ext cx="290705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Monday evening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1101079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278103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Used for a surface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673606" y="2712355"/>
            <a:ext cx="203530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the ceiling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73606" y="3253112"/>
            <a:ext cx="1795625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the page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3794649"/>
            <a:ext cx="2005478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the carpet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73606" y="4335669"/>
            <a:ext cx="1815504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the door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58544" y="4876427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673606" y="4876427"/>
            <a:ext cx="1839339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800" spc="10" dirty="0">
                <a:latin typeface="Garamond"/>
                <a:cs typeface="Garamond"/>
              </a:rPr>
              <a:t>the floor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" y="0"/>
            <a:ext cx="12179808" cy="6857999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252" y="1214628"/>
            <a:ext cx="9683496" cy="4415028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068" y="1266443"/>
            <a:ext cx="9579864" cy="4311396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1444752" y="1408176"/>
            <a:ext cx="9302496" cy="4041648"/>
          </a:xfrm>
          <a:custGeom>
            <a:avLst/>
            <a:gdLst/>
            <a:ahLst/>
            <a:cxnLst/>
            <a:rect l="l" t="t" r="r" b="b"/>
            <a:pathLst>
              <a:path w="9302496" h="4041648">
                <a:moveTo>
                  <a:pt x="3048" y="4038600"/>
                </a:moveTo>
                <a:lnTo>
                  <a:pt x="3048" y="3048"/>
                </a:lnTo>
                <a:lnTo>
                  <a:pt x="9299448" y="3048"/>
                </a:lnTo>
                <a:lnTo>
                  <a:pt x="9299448" y="4038600"/>
                </a:lnTo>
                <a:lnTo>
                  <a:pt x="3048" y="403860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5880" y="1267968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39" h="731520">
                <a:moveTo>
                  <a:pt x="0" y="731520"/>
                </a:moveTo>
                <a:lnTo>
                  <a:pt x="0" y="0"/>
                </a:lnTo>
                <a:lnTo>
                  <a:pt x="1920239" y="0"/>
                </a:lnTo>
                <a:lnTo>
                  <a:pt x="1920239" y="731520"/>
                </a:lnTo>
                <a:lnTo>
                  <a:pt x="0" y="731520"/>
                </a:lnTo>
                <a:close/>
              </a:path>
            </a:pathLst>
          </a:custGeom>
          <a:solidFill>
            <a:srgbClr val="E37C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47132" y="1264920"/>
            <a:ext cx="6096" cy="646176"/>
          </a:xfrm>
          <a:custGeom>
            <a:avLst/>
            <a:gdLst/>
            <a:ahLst/>
            <a:cxnLst/>
            <a:rect l="l" t="t" r="r" b="b"/>
            <a:pathLst>
              <a:path w="6096" h="646176">
                <a:moveTo>
                  <a:pt x="3048" y="3048"/>
                </a:moveTo>
                <a:lnTo>
                  <a:pt x="3048" y="643128"/>
                </a:lnTo>
              </a:path>
            </a:pathLst>
          </a:custGeom>
          <a:ln w="6096">
            <a:solidFill>
              <a:srgbClr val="7E3B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38772" y="1264920"/>
            <a:ext cx="6095" cy="646176"/>
          </a:xfrm>
          <a:custGeom>
            <a:avLst/>
            <a:gdLst/>
            <a:ahLst/>
            <a:cxnLst/>
            <a:rect l="l" t="t" r="r" b="b"/>
            <a:pathLst>
              <a:path w="6095" h="646176">
                <a:moveTo>
                  <a:pt x="3047" y="3048"/>
                </a:moveTo>
                <a:lnTo>
                  <a:pt x="3047" y="643128"/>
                </a:lnTo>
              </a:path>
            </a:pathLst>
          </a:custGeom>
          <a:ln w="6096">
            <a:solidFill>
              <a:srgbClr val="7E3B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47132" y="1909572"/>
            <a:ext cx="1697735" cy="6096"/>
          </a:xfrm>
          <a:custGeom>
            <a:avLst/>
            <a:gdLst/>
            <a:ahLst/>
            <a:cxnLst/>
            <a:rect l="l" t="t" r="r" b="b"/>
            <a:pathLst>
              <a:path w="1697735" h="6096">
                <a:moveTo>
                  <a:pt x="3048" y="3048"/>
                </a:moveTo>
                <a:lnTo>
                  <a:pt x="1694687" y="3048"/>
                </a:lnTo>
              </a:path>
            </a:pathLst>
          </a:custGeom>
          <a:ln w="6096">
            <a:solidFill>
              <a:srgbClr val="7E3B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3166237" y="2828468"/>
            <a:ext cx="6104738" cy="8380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019" spc="10" dirty="0">
                <a:solidFill>
                  <a:srgbClr val="323232"/>
                </a:solidFill>
                <a:latin typeface="Garamond"/>
                <a:cs typeface="Garamond"/>
              </a:rPr>
              <a:t>THANK YOU!!!</a:t>
            </a:r>
            <a:endParaRPr sz="7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6403391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SIMPLE PREPOSITION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4294794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Prepositions at its basic form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8610938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Eg: At/ By/ For/ From/ In/ Of/ Off/ On/ To/ With/ Up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7858622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COMPOUND PREPOSITION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972379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Generally formed by prefixing a Preposition to a Noun, an Adjective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41374" y="2598055"/>
            <a:ext cx="191820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or an Adverb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139075"/>
            <a:ext cx="981561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Eg:About/Above/Behind/Below/Within/Without/Inside/Outside/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41374" y="3566049"/>
            <a:ext cx="4017155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Between/Beneath/Amongst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6587582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PHRASE PREPOSITION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860809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Groups of  words used with the force of  a single preposition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712355"/>
            <a:ext cx="986831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Eg: According to/ By means of/ In order to/With regard to/ For the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341374" y="3139075"/>
            <a:ext cx="4520676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sake of/ Because of/Away from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7664671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PARTICIPLE PREPOSITION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9135052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Present participles of  verbs used absolutely without any noun or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41374" y="2598055"/>
            <a:ext cx="452706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pronoun being attached to them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3139075"/>
            <a:ext cx="9171247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800" spc="10" dirty="0">
                <a:latin typeface="Garamond"/>
                <a:cs typeface="Garamond"/>
              </a:rPr>
              <a:t>Eg: Concerning/Considering/Touching/Respecting/Regarding/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41374" y="3566049"/>
            <a:ext cx="1205892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Pending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7063916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RELATIONS EXPRESSED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1924745"/>
            <a:ext cx="937505" cy="3029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Place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58544" y="2395661"/>
            <a:ext cx="937505" cy="3029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Time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866315"/>
            <a:ext cx="3314872" cy="3032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Agency, Instrumentality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58544" y="3337747"/>
            <a:ext cx="1261598" cy="3029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Manner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808663"/>
            <a:ext cx="3323894" cy="3029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Cause, Reason, Purpose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58544" y="4279317"/>
            <a:ext cx="1641603" cy="3032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Possession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4750749"/>
            <a:ext cx="4223751" cy="3029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Measure, Standard, Rate, Value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58544" y="5221665"/>
            <a:ext cx="3002115" cy="3029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Contrast, Concession</a:t>
            </a:r>
            <a:endParaRPr sz="26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544" y="5692632"/>
            <a:ext cx="4552806" cy="3029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600" spc="10" dirty="0">
                <a:solidFill>
                  <a:srgbClr val="323232"/>
                </a:solidFill>
                <a:latin typeface="Garamond"/>
                <a:cs typeface="Garamond"/>
              </a:rPr>
              <a:t>◦ </a:t>
            </a:r>
            <a:r>
              <a:rPr sz="2600" spc="10" dirty="0">
                <a:latin typeface="Garamond"/>
                <a:cs typeface="Garamond"/>
              </a:rPr>
              <a:t>Inference, Motive, Source, Origin</a:t>
            </a:r>
            <a:endParaRPr sz="2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172" y="236220"/>
            <a:ext cx="11725656" cy="638555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68808" y="371856"/>
            <a:ext cx="11454384" cy="6114287"/>
          </a:xfrm>
          <a:custGeom>
            <a:avLst/>
            <a:gdLst/>
            <a:ahLst/>
            <a:cxnLst/>
            <a:rect l="l" t="t" r="r" b="b"/>
            <a:pathLst>
              <a:path w="11454384" h="6114287">
                <a:moveTo>
                  <a:pt x="3048" y="6111240"/>
                </a:moveTo>
                <a:lnTo>
                  <a:pt x="3048" y="3048"/>
                </a:lnTo>
                <a:lnTo>
                  <a:pt x="11451336" y="3048"/>
                </a:lnTo>
                <a:lnTo>
                  <a:pt x="11451336" y="6111240"/>
                </a:lnTo>
                <a:lnTo>
                  <a:pt x="3048" y="6111240"/>
                </a:lnTo>
                <a:close/>
              </a:path>
            </a:pathLst>
          </a:custGeom>
          <a:ln w="6096">
            <a:solidFill>
              <a:srgbClr val="5151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58544" y="968025"/>
            <a:ext cx="2021834" cy="5587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800" spc="10" dirty="0">
                <a:solidFill>
                  <a:srgbClr val="323232"/>
                </a:solidFill>
                <a:latin typeface="Garamond"/>
                <a:cs typeface="Garamond"/>
              </a:rPr>
              <a:t>PLACE</a:t>
            </a:r>
            <a:endParaRPr sz="4800">
              <a:latin typeface="Garamond"/>
              <a:cs typeface="Garamond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158544" y="217133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1.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73606" y="2171335"/>
            <a:ext cx="3074249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Went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about </a:t>
            </a:r>
            <a:r>
              <a:rPr sz="2800" spc="10" dirty="0">
                <a:latin typeface="Garamond"/>
                <a:cs typeface="Garamond"/>
              </a:rPr>
              <a:t>the world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58544" y="2712355"/>
            <a:ext cx="331811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2.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673606" y="2712355"/>
            <a:ext cx="1452535" cy="3253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spc="10" dirty="0">
                <a:latin typeface="Garamond"/>
                <a:cs typeface="Garamond"/>
              </a:rPr>
              <a:t>the sky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58544" y="3253112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3.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673606" y="3253112"/>
            <a:ext cx="2736481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Lay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under </a:t>
            </a:r>
            <a:r>
              <a:rPr sz="2800" spc="10" dirty="0">
                <a:latin typeface="Garamond"/>
                <a:cs typeface="Garamond"/>
              </a:rPr>
              <a:t>the table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8544" y="379464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4.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673606" y="3794649"/>
            <a:ext cx="2650932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Fell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among </a:t>
            </a:r>
            <a:r>
              <a:rPr sz="2800" spc="10" dirty="0">
                <a:latin typeface="Garamond"/>
                <a:cs typeface="Garamond"/>
              </a:rPr>
              <a:t>thieves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58544" y="4335669"/>
            <a:ext cx="331811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5.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73606" y="4335669"/>
            <a:ext cx="3149385" cy="325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Garamond"/>
                <a:cs typeface="Garamond"/>
              </a:rPr>
              <a:t>Stood </a:t>
            </a: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before </a:t>
            </a:r>
            <a:r>
              <a:rPr sz="2800" spc="10" dirty="0">
                <a:latin typeface="Garamond"/>
                <a:cs typeface="Garamond"/>
              </a:rPr>
              <a:t>the door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58544" y="4876427"/>
            <a:ext cx="331666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323232"/>
                </a:solidFill>
                <a:latin typeface="Garamond"/>
                <a:cs typeface="Garamond"/>
              </a:rPr>
              <a:t>6.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4876427"/>
            <a:ext cx="2454654" cy="32560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0000"/>
                </a:solidFill>
                <a:latin typeface="Garamond"/>
                <a:cs typeface="Garamond"/>
              </a:rPr>
              <a:t>Within </a:t>
            </a:r>
            <a:r>
              <a:rPr sz="2800" spc="10" dirty="0">
                <a:latin typeface="Garamond"/>
                <a:cs typeface="Garamond"/>
              </a:rPr>
              <a:t>the house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1113</Words>
  <Application>Microsoft Office PowerPoint</Application>
  <PresentationFormat>Custom</PresentationFormat>
  <Paragraphs>275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Raising</cp:lastModifiedBy>
  <cp:revision>2</cp:revision>
  <dcterms:created xsi:type="dcterms:W3CDTF">2020-05-03T12:08:51Z</dcterms:created>
  <dcterms:modified xsi:type="dcterms:W3CDTF">2020-05-03T17:06:52Z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2020-05-03T00:00:00Z</vt:filetime>
  </property>
  <property fmtid="{D5CDD505-2E9C-101B-9397-08002B2CF9AE}" pid="3" name="LastSaved">
    <vt:filetime>2020-05-03T00:00:00Z</vt:filetime>
  </property>
</Properties>
</file>